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19"/>
  </p:notesMasterIdLst>
  <p:handoutMasterIdLst>
    <p:handoutMasterId r:id="rId20"/>
  </p:handoutMasterIdLst>
  <p:sldIdLst>
    <p:sldId id="2076136295" r:id="rId6"/>
    <p:sldId id="2076136296" r:id="rId7"/>
    <p:sldId id="2076136336" r:id="rId8"/>
    <p:sldId id="2076136335" r:id="rId9"/>
    <p:sldId id="2076136337" r:id="rId10"/>
    <p:sldId id="2076136333" r:id="rId11"/>
    <p:sldId id="2076136334" r:id="rId12"/>
    <p:sldId id="2076136321" r:id="rId13"/>
    <p:sldId id="2076136341" r:id="rId14"/>
    <p:sldId id="2076136339" r:id="rId15"/>
    <p:sldId id="2076136340" r:id="rId16"/>
    <p:sldId id="2076136338" r:id="rId17"/>
    <p:sldId id="270" r:id="rId18"/>
  </p:sldIdLst>
  <p:sldSz cx="14630400" cy="82296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dern Love Grunge" panose="04070805081005020601" pitchFamily="82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bold r:id="rId34"/>
      <p:boldItalic r:id="rId35"/>
    </p:embeddedFont>
    <p:embeddedFont>
      <p:font typeface="Segoe UI Semilight" panose="020B0402040204020203" pitchFamily="34" charset="0"/>
      <p:regular r:id="rId36"/>
      <p:italic r:id="rId37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5"/>
            <p14:sldId id="2076136296"/>
            <p14:sldId id="2076136336"/>
            <p14:sldId id="2076136335"/>
            <p14:sldId id="2076136337"/>
            <p14:sldId id="2076136333"/>
            <p14:sldId id="2076136334"/>
            <p14:sldId id="2076136321"/>
            <p14:sldId id="2076136341"/>
            <p14:sldId id="2076136339"/>
            <p14:sldId id="2076136340"/>
            <p14:sldId id="207613633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E6"/>
    <a:srgbClr val="0078D4"/>
    <a:srgbClr val="FFFFFF"/>
    <a:srgbClr val="6DB33F"/>
    <a:srgbClr val="5C2D91"/>
    <a:srgbClr val="00A4EF"/>
    <a:srgbClr val="7FBA00"/>
    <a:srgbClr val="F25022"/>
    <a:srgbClr val="F130A1"/>
    <a:srgbClr val="4A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FF2AD-A630-4E3D-BA6B-38BF9A38D556}" v="716" dt="2022-01-06T13:11:24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8" autoAdjust="0"/>
    <p:restoredTop sz="86481" autoAdjust="0"/>
  </p:normalViewPr>
  <p:slideViewPr>
    <p:cSldViewPr snapToGrid="0" snapToObjects="1">
      <p:cViewPr varScale="1">
        <p:scale>
          <a:sx n="53" d="100"/>
          <a:sy n="53" d="100"/>
        </p:scale>
        <p:origin x="8002" y="89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1/4/2022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65986" y="1215895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01840" y="1215894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337693" y="1215894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65986" y="4168868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01840" y="4168868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337693" y="4168867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57566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  <p:sldLayoutId id="2147484106" r:id="rId10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hyperlink" Target="https://bit.ly/youtube-nileshgul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hyperlink" Target="http://www.handsonarchitect.com/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linuxfoundation.org/certification/certified-kubernetes-application-developer-ckad/" TargetMode="External"/><Relationship Id="rId2" Type="http://schemas.openxmlformats.org/officeDocument/2006/relationships/hyperlink" Target="https://training.linuxfoundation.org/certification/certified-kubernetes-administrator-cka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kubernetes.io/docs/tasks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raining.linuxfoundation.org/certification/certified-kubernetes-application-developer-ckad/" TargetMode="External"/><Relationship Id="rId11" Type="http://schemas.openxmlformats.org/officeDocument/2006/relationships/image" Target="../media/image19.tmp"/><Relationship Id="rId5" Type="http://schemas.openxmlformats.org/officeDocument/2006/relationships/hyperlink" Target="https://www.udemy.com/course/certified-kubernetes-application-developer/" TargetMode="External"/><Relationship Id="rId10" Type="http://schemas.openxmlformats.org/officeDocument/2006/relationships/image" Target="../media/image18.tmp"/><Relationship Id="rId4" Type="http://schemas.openxmlformats.org/officeDocument/2006/relationships/hyperlink" Target="https://kubernetes.io/docs/reference/kubectl/cheatsheet/" TargetMode="External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hyperlink" Target="https://codefresh.io/kubernetes-tutorial/kubernetes-cheat-sheet/" TargetMode="External"/><Relationship Id="rId3" Type="http://schemas.openxmlformats.org/officeDocument/2006/relationships/hyperlink" Target="https://github.com/lucassha/CKAD-resources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s://www.infoworld.com/article/3631108/how-to-nail-the-kubernetes-certification-exams.html" TargetMode="External"/><Relationship Id="rId2" Type="http://schemas.openxmlformats.org/officeDocument/2006/relationships/hyperlink" Target="https://github.com/dgkanatsios/CKAD-exercise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hmetb/kubernetes-network-policy-recipes" TargetMode="External"/><Relationship Id="rId11" Type="http://schemas.openxmlformats.org/officeDocument/2006/relationships/hyperlink" Target="https://codeburst.io/kubernetes-ckad-weekly-challenges-overview-and-tips-7282b36a2681" TargetMode="External"/><Relationship Id="rId5" Type="http://schemas.openxmlformats.org/officeDocument/2006/relationships/hyperlink" Target="https://github.com/dennyzhang/cheatsheet-kubernetes-A4" TargetMode="External"/><Relationship Id="rId10" Type="http://schemas.openxmlformats.org/officeDocument/2006/relationships/hyperlink" Target="https://faun.pub/be-fast-with-kubectl-1-18-ckad-cka-31be00acc443" TargetMode="External"/><Relationship Id="rId4" Type="http://schemas.openxmlformats.org/officeDocument/2006/relationships/hyperlink" Target="https://github.com/NileshGule/ckad-exam-prep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hyperlink" Target="https://killer.sh/ckad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tmp"/><Relationship Id="rId5" Type="http://schemas.openxmlformats.org/officeDocument/2006/relationships/hyperlink" Target="https://www.cs.cmu.edu/~15131/f17/topics/vim/vim-cheatsheet.pdf" TargetMode="Externa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9814F0A-71F1-4F44-B1AF-C482BDCE9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76" y="305276"/>
            <a:ext cx="7619047" cy="76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89B200-C7B0-4E3C-914B-DD9E757B3F49}"/>
              </a:ext>
            </a:extLst>
          </p:cNvPr>
          <p:cNvSpPr txBox="1">
            <a:spLocks/>
          </p:cNvSpPr>
          <p:nvPr/>
        </p:nvSpPr>
        <p:spPr>
          <a:xfrm>
            <a:off x="3392845" y="2347799"/>
            <a:ext cx="4772439" cy="492443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</a:t>
            </a:r>
            <a:r>
              <a:rPr lang="en-US" sz="2000" b="1" dirty="0" err="1">
                <a:solidFill>
                  <a:srgbClr val="326DE6"/>
                </a:solidFill>
              </a:rPr>
              <a:t>cls</a:t>
            </a:r>
            <a:r>
              <a:rPr lang="en-US" sz="2000" b="1" dirty="0">
                <a:solidFill>
                  <a:srgbClr val="326DE6"/>
                </a:solidFill>
              </a:rPr>
              <a:t>=clear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326DE6"/>
              </a:solidFill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kg=‘k get’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</a:t>
            </a:r>
            <a:r>
              <a:rPr lang="en-US" sz="2000" b="1" dirty="0" err="1">
                <a:solidFill>
                  <a:srgbClr val="326DE6"/>
                </a:solidFill>
              </a:rPr>
              <a:t>kgpo</a:t>
            </a:r>
            <a:r>
              <a:rPr lang="en-US" sz="2000" b="1" dirty="0">
                <a:solidFill>
                  <a:srgbClr val="326DE6"/>
                </a:solidFill>
              </a:rPr>
              <a:t>=‘kg po’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</a:t>
            </a:r>
            <a:r>
              <a:rPr lang="en-US" sz="2000" b="1" dirty="0" err="1">
                <a:solidFill>
                  <a:srgbClr val="326DE6"/>
                </a:solidFill>
              </a:rPr>
              <a:t>kgno</a:t>
            </a:r>
            <a:r>
              <a:rPr lang="en-US" sz="2000" b="1" dirty="0">
                <a:solidFill>
                  <a:srgbClr val="326DE6"/>
                </a:solidFill>
              </a:rPr>
              <a:t>=‘kg no’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326DE6"/>
              </a:solidFill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</a:t>
            </a:r>
            <a:r>
              <a:rPr lang="en-US" sz="2000" b="1" dirty="0" err="1">
                <a:solidFill>
                  <a:srgbClr val="326DE6"/>
                </a:solidFill>
              </a:rPr>
              <a:t>kdes</a:t>
            </a:r>
            <a:r>
              <a:rPr lang="en-US" sz="2000" b="1" dirty="0">
                <a:solidFill>
                  <a:srgbClr val="326DE6"/>
                </a:solidFill>
              </a:rPr>
              <a:t>=‘k describe’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US" sz="2000" b="1" dirty="0">
              <a:solidFill>
                <a:srgbClr val="326DE6"/>
              </a:solidFill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kaf=‘k apply –f’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alias </a:t>
            </a:r>
            <a:r>
              <a:rPr lang="en-US" sz="2000" b="1" dirty="0" err="1">
                <a:solidFill>
                  <a:srgbClr val="326DE6"/>
                </a:solidFill>
              </a:rPr>
              <a:t>kdf</a:t>
            </a:r>
            <a:r>
              <a:rPr lang="en-US" sz="2000" b="1" dirty="0">
                <a:solidFill>
                  <a:srgbClr val="326DE6"/>
                </a:solidFill>
              </a:rPr>
              <a:t>=‘k </a:t>
            </a:r>
            <a:r>
              <a:rPr lang="en-US" sz="2000" b="1">
                <a:solidFill>
                  <a:srgbClr val="326DE6"/>
                </a:solidFill>
              </a:rPr>
              <a:t>delete -f</a:t>
            </a:r>
            <a:r>
              <a:rPr lang="en-US" sz="2000" b="1" dirty="0">
                <a:solidFill>
                  <a:srgbClr val="326DE6"/>
                </a:solidFill>
              </a:rPr>
              <a:t>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909988-B1A7-4EA7-B75F-52E5A760F573}"/>
              </a:ext>
            </a:extLst>
          </p:cNvPr>
          <p:cNvSpPr txBox="1">
            <a:spLocks/>
          </p:cNvSpPr>
          <p:nvPr/>
        </p:nvSpPr>
        <p:spPr>
          <a:xfrm>
            <a:off x="3370991" y="1788605"/>
            <a:ext cx="5453063" cy="812530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u="sng" dirty="0">
                <a:solidFill>
                  <a:srgbClr val="7FBA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aliases</a:t>
            </a:r>
          </a:p>
          <a:p>
            <a:endParaRPr lang="en-US" sz="2000" b="1" dirty="0">
              <a:solidFill>
                <a:srgbClr val="326DE6"/>
              </a:solidFill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A560F1A9-EF8C-4BE0-9133-127C80405BC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Aliases – bash profile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44AD294-71A5-4FA7-86D1-AB2F684EA21E}"/>
              </a:ext>
            </a:extLst>
          </p:cNvPr>
          <p:cNvSpPr txBox="1">
            <a:spLocks/>
          </p:cNvSpPr>
          <p:nvPr/>
        </p:nvSpPr>
        <p:spPr>
          <a:xfrm>
            <a:off x="8369125" y="1922427"/>
            <a:ext cx="5453063" cy="1551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GB" sz="2400" u="sng" dirty="0">
                <a:solidFill>
                  <a:srgbClr val="F2502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exports</a:t>
            </a:r>
            <a:endParaRPr kumimoji="0" lang="en-GB" sz="2400" i="0" u="sng" strike="noStrike" kern="1200" cap="none" spc="0" normalizeH="0" baseline="0" noProof="0" dirty="0">
              <a:ln>
                <a:noFill/>
              </a:ln>
              <a:solidFill>
                <a:srgbClr val="F25022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export do=‘—dry-run=client –o </a:t>
            </a:r>
            <a:r>
              <a:rPr lang="en-US" sz="2000" b="1" dirty="0" err="1">
                <a:solidFill>
                  <a:srgbClr val="326DE6"/>
                </a:solidFill>
              </a:rPr>
              <a:t>yaml</a:t>
            </a:r>
            <a:r>
              <a:rPr lang="en-US" sz="2000" b="1" dirty="0">
                <a:solidFill>
                  <a:srgbClr val="326DE6"/>
                </a:solidFill>
              </a:rPr>
              <a:t>’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export </a:t>
            </a:r>
            <a:r>
              <a:rPr lang="en-US" sz="2000" b="1" dirty="0" err="1">
                <a:solidFill>
                  <a:srgbClr val="326DE6"/>
                </a:solidFill>
              </a:rPr>
              <a:t>fg</a:t>
            </a:r>
            <a:r>
              <a:rPr lang="en-US" sz="2000" b="1" dirty="0">
                <a:solidFill>
                  <a:srgbClr val="326DE6"/>
                </a:solidFill>
              </a:rPr>
              <a:t>=‘—force –grace-period=0’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153AB-B441-4100-BAB4-814668622C65}"/>
              </a:ext>
            </a:extLst>
          </p:cNvPr>
          <p:cNvCxnSpPr>
            <a:cxnSpLocks/>
          </p:cNvCxnSpPr>
          <p:nvPr/>
        </p:nvCxnSpPr>
        <p:spPr>
          <a:xfrm>
            <a:off x="7262106" y="1885494"/>
            <a:ext cx="0" cy="5294021"/>
          </a:xfrm>
          <a:prstGeom prst="line">
            <a:avLst/>
          </a:prstGeom>
          <a:ln w="31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DB0B8EAF-667F-489A-B055-0409104AF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" y="2194870"/>
            <a:ext cx="2773876" cy="27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89B200-C7B0-4E3C-914B-DD9E757B3F49}"/>
              </a:ext>
            </a:extLst>
          </p:cNvPr>
          <p:cNvSpPr txBox="1">
            <a:spLocks/>
          </p:cNvSpPr>
          <p:nvPr/>
        </p:nvSpPr>
        <p:spPr>
          <a:xfrm>
            <a:off x="4460627" y="2948201"/>
            <a:ext cx="4772439" cy="492443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Set </a:t>
            </a:r>
            <a:r>
              <a:rPr lang="en-US" sz="2000" b="1" dirty="0" err="1">
                <a:solidFill>
                  <a:srgbClr val="326DE6"/>
                </a:solidFill>
              </a:rPr>
              <a:t>tabstop</a:t>
            </a:r>
            <a:r>
              <a:rPr lang="en-US" sz="2000" b="1" dirty="0">
                <a:solidFill>
                  <a:srgbClr val="326DE6"/>
                </a:solidFill>
              </a:rPr>
              <a:t>=2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Set </a:t>
            </a:r>
            <a:r>
              <a:rPr lang="en-US" sz="2000" b="1" dirty="0" err="1">
                <a:solidFill>
                  <a:srgbClr val="326DE6"/>
                </a:solidFill>
              </a:rPr>
              <a:t>shiftwidth</a:t>
            </a:r>
            <a:r>
              <a:rPr lang="en-US" sz="2000" b="1" dirty="0">
                <a:solidFill>
                  <a:srgbClr val="326DE6"/>
                </a:solidFill>
              </a:rPr>
              <a:t>=2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Set </a:t>
            </a:r>
            <a:r>
              <a:rPr lang="en-US" sz="2000" b="1" dirty="0" err="1">
                <a:solidFill>
                  <a:srgbClr val="326DE6"/>
                </a:solidFill>
              </a:rPr>
              <a:t>expandtab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A560F1A9-EF8C-4BE0-9133-127C80405BC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dirty="0" err="1"/>
              <a:t>vimrc</a:t>
            </a:r>
            <a:endParaRPr lang="en-GB" dirty="0"/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D722E32E-4A39-4AA3-A1F6-5E2AAED0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" y="2194870"/>
            <a:ext cx="2773876" cy="27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148D62-588B-4BF8-8013-23EA94B3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49" y="80963"/>
            <a:ext cx="10409902" cy="8067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80586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hape 220">
            <a:extLst>
              <a:ext uri="{FF2B5EF4-FFF2-40B4-BE49-F238E27FC236}">
                <a16:creationId xmlns:a16="http://schemas.microsoft.com/office/drawing/2014/main" id="{C9D70E1A-EB37-41DB-9BDA-35439578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1865" y="2065020"/>
            <a:ext cx="9429750" cy="376713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034383"/>
              </a:gs>
              <a:gs pos="100000">
                <a:srgbClr val="63C8D1"/>
              </a:gs>
            </a:gsLst>
            <a:lin ang="1872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0480" tIns="30480" rIns="30480" bIns="30480" anchor="ctr"/>
          <a:lstStyle/>
          <a:p>
            <a:pPr algn="ctr">
              <a:defRPr/>
            </a:pPr>
            <a:endParaRPr lang="en-US" altLang="en-US" sz="1920">
              <a:solidFill>
                <a:prstClr val="black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Placeholder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4FCC947-544F-4EAB-A468-975DFDC752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b="12918"/>
          <a:stretch>
            <a:fillRect/>
          </a:stretch>
        </p:blipFill>
        <p:spPr>
          <a:xfrm>
            <a:off x="2312670" y="2198370"/>
            <a:ext cx="3499486" cy="3499486"/>
          </a:xfrm>
          <a:prstGeom prst="ellipse">
            <a:avLst/>
          </a:prstGeom>
        </p:spPr>
      </p:pic>
      <p:grpSp>
        <p:nvGrpSpPr>
          <p:cNvPr id="20483" name="Group 218">
            <a:extLst>
              <a:ext uri="{FF2B5EF4-FFF2-40B4-BE49-F238E27FC236}">
                <a16:creationId xmlns:a16="http://schemas.microsoft.com/office/drawing/2014/main" id="{C78683C4-68F1-4C3B-B438-CACACC68DF17}"/>
              </a:ext>
            </a:extLst>
          </p:cNvPr>
          <p:cNvGrpSpPr>
            <a:grpSpLocks/>
          </p:cNvGrpSpPr>
          <p:nvPr/>
        </p:nvGrpSpPr>
        <p:grpSpPr bwMode="auto">
          <a:xfrm>
            <a:off x="6784659" y="2426018"/>
            <a:ext cx="6252210" cy="3189761"/>
            <a:chOff x="0" y="357809"/>
            <a:chExt cx="10420912" cy="5316090"/>
          </a:xfrm>
        </p:grpSpPr>
        <p:sp>
          <p:nvSpPr>
            <p:cNvPr id="20484" name="Shape 214">
              <a:extLst>
                <a:ext uri="{FF2B5EF4-FFF2-40B4-BE49-F238E27FC236}">
                  <a16:creationId xmlns:a16="http://schemas.microsoft.com/office/drawing/2014/main" id="{4121AB5B-0988-4A65-A93F-60903B25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7809"/>
              <a:ext cx="10420912" cy="1503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0480" tIns="30480" rIns="30480" bIns="3048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en-US" sz="6660" dirty="0">
                  <a:solidFill>
                    <a:srgbClr val="292929"/>
                  </a:solidFill>
                  <a:latin typeface="Calibri" panose="020F0502020204030204"/>
                </a:rPr>
                <a:t>Nilesh Gule</a:t>
              </a:r>
            </a:p>
          </p:txBody>
        </p:sp>
        <p:sp>
          <p:nvSpPr>
            <p:cNvPr id="20485" name="Shape 215">
              <a:extLst>
                <a:ext uri="{FF2B5EF4-FFF2-40B4-BE49-F238E27FC236}">
                  <a16:creationId xmlns:a16="http://schemas.microsoft.com/office/drawing/2014/main" id="{3A18CC96-60A9-4F21-A5D8-BA8E092B1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0" y="3293241"/>
              <a:ext cx="1879215" cy="1"/>
            </a:xfrm>
            <a:prstGeom prst="line">
              <a:avLst/>
            </a:prstGeom>
            <a:noFill/>
            <a:ln w="63500">
              <a:solidFill>
                <a:srgbClr val="FF751E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30480" tIns="30480" rIns="30480" bIns="30480" anchor="ctr"/>
            <a:lstStyle/>
            <a:p>
              <a:pPr>
                <a:defRPr/>
              </a:pPr>
              <a:endParaRPr lang="en-US" sz="10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Shape 216">
              <a:extLst>
                <a:ext uri="{FF2B5EF4-FFF2-40B4-BE49-F238E27FC236}">
                  <a16:creationId xmlns:a16="http://schemas.microsoft.com/office/drawing/2014/main" id="{F70FC06D-22A3-4DE3-9A57-E850A506B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24795"/>
              <a:ext cx="4382846" cy="512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 algn="l">
                <a:defRPr sz="2700" cap="all" baseline="44444">
                  <a:solidFill>
                    <a:srgbClr val="525454"/>
                  </a:solidFill>
                </a:defRPr>
              </a:lvl1pPr>
            </a:lstStyle>
            <a:p>
              <a:pPr>
                <a:defRPr/>
              </a:pPr>
              <a:r>
                <a:rPr lang="en-SG" sz="2400" kern="0" dirty="0">
                  <a:latin typeface="Calibri" panose="020F0502020204030204"/>
                </a:rPr>
                <a:t>Architect | Microsoft </a:t>
              </a:r>
              <a:r>
                <a:rPr lang="en-SG" sz="2400" kern="0" dirty="0" err="1">
                  <a:latin typeface="Calibri" panose="020F0502020204030204"/>
                </a:rPr>
                <a:t>mvp</a:t>
              </a:r>
              <a:endParaRPr sz="2400" kern="0" dirty="0">
                <a:latin typeface="Calibri" panose="020F0502020204030204"/>
              </a:endParaRPr>
            </a:p>
          </p:txBody>
        </p:sp>
        <p:sp>
          <p:nvSpPr>
            <p:cNvPr id="20487" name="Shape 217">
              <a:extLst>
                <a:ext uri="{FF2B5EF4-FFF2-40B4-BE49-F238E27FC236}">
                  <a16:creationId xmlns:a16="http://schemas.microsoft.com/office/drawing/2014/main" id="{4D5128CC-2DCA-4AC4-84AD-756688199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24713"/>
              <a:ext cx="10401429" cy="194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0480" tIns="30480" rIns="30480" bIns="30480">
              <a:spAutoFit/>
            </a:bodyPr>
            <a:lstStyle/>
            <a:p>
              <a:pPr>
                <a:defRPr/>
              </a:pPr>
              <a:r>
                <a:rPr lang="en-US" altLang="en-US" sz="3600" dirty="0">
                  <a:solidFill>
                    <a:srgbClr val="292929"/>
                  </a:solidFill>
                  <a:latin typeface="Calibri" panose="020F0502020204030204"/>
                </a:rPr>
                <a:t>“</a:t>
              </a: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Code with </a:t>
              </a:r>
              <a:r>
                <a:rPr lang="en-US" altLang="en-US" sz="3360" b="1" i="1" u="sng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Passion</a:t>
              </a: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 and </a:t>
              </a:r>
            </a:p>
            <a:p>
              <a:pPr>
                <a:defRPr/>
              </a:pP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Strive for </a:t>
              </a:r>
              <a:r>
                <a:rPr lang="en-US" altLang="en-US" sz="3360" b="1" i="1" u="sng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Excellence</a:t>
              </a:r>
              <a:r>
                <a:rPr lang="en-US" altLang="en-US" sz="3600" dirty="0">
                  <a:solidFill>
                    <a:srgbClr val="292929"/>
                  </a:solidFill>
                  <a:latin typeface="Calibri" panose="020F0502020204030204"/>
                </a:rPr>
                <a:t>”</a:t>
              </a: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26CEC7D-5FB4-41C1-8497-117D40A10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69" y="142793"/>
            <a:ext cx="2746864" cy="11082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1F9042-8599-4409-8304-60346D62976C}"/>
              </a:ext>
            </a:extLst>
          </p:cNvPr>
          <p:cNvGrpSpPr/>
          <p:nvPr/>
        </p:nvGrpSpPr>
        <p:grpSpPr>
          <a:xfrm>
            <a:off x="571332" y="6437252"/>
            <a:ext cx="1303354" cy="1303353"/>
            <a:chOff x="132472" y="5364378"/>
            <a:chExt cx="1086128" cy="1086128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C5AABFB-909B-4F89-8AE8-99A2825E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72" y="5364378"/>
              <a:ext cx="1086128" cy="108612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265EDD-D645-4802-98DA-31E625F04572}"/>
                </a:ext>
              </a:extLst>
            </p:cNvPr>
            <p:cNvSpPr/>
            <p:nvPr/>
          </p:nvSpPr>
          <p:spPr>
            <a:xfrm>
              <a:off x="321761" y="6162532"/>
              <a:ext cx="707550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SG" sz="1080" dirty="0" err="1">
                  <a:solidFill>
                    <a:srgbClr val="FFFFFF"/>
                  </a:solidFill>
                  <a:latin typeface="Segoe UI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AE05-00E3-4300-84DC-77B2F4A18D70}"/>
              </a:ext>
            </a:extLst>
          </p:cNvPr>
          <p:cNvGrpSpPr/>
          <p:nvPr/>
        </p:nvGrpSpPr>
        <p:grpSpPr>
          <a:xfrm>
            <a:off x="3513311" y="6510798"/>
            <a:ext cx="1303354" cy="1303354"/>
            <a:chOff x="2459001" y="5364378"/>
            <a:chExt cx="1086128" cy="1086128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96F15015-8FF2-4067-AD63-AC3BE9F6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001" y="5364378"/>
              <a:ext cx="1086128" cy="108612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114CD9-B8A6-4873-B6DD-6F4AD40D4F14}"/>
                </a:ext>
              </a:extLst>
            </p:cNvPr>
            <p:cNvSpPr/>
            <p:nvPr/>
          </p:nvSpPr>
          <p:spPr>
            <a:xfrm>
              <a:off x="2618786" y="6163656"/>
              <a:ext cx="732306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system-ui"/>
                </a:rPr>
                <a:t>@</a:t>
              </a:r>
              <a:r>
                <a:rPr lang="en-SG" sz="1080" dirty="0" err="1">
                  <a:solidFill>
                    <a:srgbClr val="FFFFFF"/>
                  </a:solidFill>
                  <a:latin typeface="system-ui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8F638-723A-44B7-AD61-D6670FB6A6D8}"/>
              </a:ext>
            </a:extLst>
          </p:cNvPr>
          <p:cNvGrpSpPr/>
          <p:nvPr/>
        </p:nvGrpSpPr>
        <p:grpSpPr>
          <a:xfrm>
            <a:off x="9403327" y="6470219"/>
            <a:ext cx="1303354" cy="1303354"/>
            <a:chOff x="3866801" y="5424666"/>
            <a:chExt cx="1086128" cy="1086128"/>
          </a:xfrm>
        </p:grpSpPr>
        <p:pic>
          <p:nvPicPr>
            <p:cNvPr id="34" name="Picture 33" descr="A picture containing food, drawing&#10;&#10;Description automatically generated">
              <a:extLst>
                <a:ext uri="{FF2B5EF4-FFF2-40B4-BE49-F238E27FC236}">
                  <a16:creationId xmlns:a16="http://schemas.microsoft.com/office/drawing/2014/main" id="{246AB9C2-7672-4631-8774-31046C4A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801" y="5424666"/>
              <a:ext cx="1086128" cy="108612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1D648F-6DE8-48DA-9BB8-2B697B5C9C6C}"/>
                </a:ext>
              </a:extLst>
            </p:cNvPr>
            <p:cNvSpPr/>
            <p:nvPr/>
          </p:nvSpPr>
          <p:spPr>
            <a:xfrm>
              <a:off x="4027388" y="6245469"/>
              <a:ext cx="738984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Roboto" panose="02000000000000000000" pitchFamily="2" charset="0"/>
                </a:rPr>
                <a:t>Nilesh 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953A9-E3F1-488D-8521-103F8BF8DA78}"/>
              </a:ext>
            </a:extLst>
          </p:cNvPr>
          <p:cNvGrpSpPr/>
          <p:nvPr/>
        </p:nvGrpSpPr>
        <p:grpSpPr>
          <a:xfrm>
            <a:off x="6455290" y="6470220"/>
            <a:ext cx="1309412" cy="1309412"/>
            <a:chOff x="5765085" y="5364378"/>
            <a:chExt cx="1091177" cy="1091177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6F6E2D8-1631-4734-AE74-F0B39162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5085" y="5364378"/>
              <a:ext cx="1091177" cy="109117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AB70D7-3F2E-41F0-BEB4-32A68588FAA7}"/>
                </a:ext>
              </a:extLst>
            </p:cNvPr>
            <p:cNvSpPr/>
            <p:nvPr/>
          </p:nvSpPr>
          <p:spPr>
            <a:xfrm>
              <a:off x="5956957" y="5398194"/>
              <a:ext cx="707431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SG" sz="1080" dirty="0" err="1">
                  <a:solidFill>
                    <a:srgbClr val="FFFFFF"/>
                  </a:solidFill>
                  <a:latin typeface="-apple-system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17129-2912-4963-983B-82FB4C771165}"/>
              </a:ext>
            </a:extLst>
          </p:cNvPr>
          <p:cNvGrpSpPr/>
          <p:nvPr/>
        </p:nvGrpSpPr>
        <p:grpSpPr>
          <a:xfrm>
            <a:off x="12345306" y="6422731"/>
            <a:ext cx="1861407" cy="1314030"/>
            <a:chOff x="7992824" y="5391848"/>
            <a:chExt cx="1551173" cy="1095025"/>
          </a:xfrm>
        </p:grpSpPr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5558C505-C06F-44D7-B4CA-BD58EFC6B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54" y="5391848"/>
              <a:ext cx="1095025" cy="109502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4038E2-6C88-414F-AA04-F58552DA548B}"/>
                </a:ext>
              </a:extLst>
            </p:cNvPr>
            <p:cNvSpPr/>
            <p:nvPr/>
          </p:nvSpPr>
          <p:spPr>
            <a:xfrm>
              <a:off x="7992824" y="6259244"/>
              <a:ext cx="1551173" cy="215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Segoe UI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www.handsonarchitect.com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25" name="Picture 24" descr="Qr code&#10;&#10;Description automatically generated">
            <a:extLst>
              <a:ext uri="{FF2B5EF4-FFF2-40B4-BE49-F238E27FC236}">
                <a16:creationId xmlns:a16="http://schemas.microsoft.com/office/drawing/2014/main" id="{A4CFF4C6-5181-45FE-8ACF-50C511F130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4201" y="67461"/>
            <a:ext cx="3103207" cy="3103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F03857-470F-4C9A-B6CA-C2DC35F42748}"/>
              </a:ext>
            </a:extLst>
          </p:cNvPr>
          <p:cNvSpPr txBox="1"/>
          <p:nvPr/>
        </p:nvSpPr>
        <p:spPr>
          <a:xfrm>
            <a:off x="11364200" y="2998213"/>
            <a:ext cx="296902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40" dirty="0">
                <a:hlinkClick r:id="rId12"/>
              </a:rPr>
              <a:t>https://bit.ly/youtube-nileshgule</a:t>
            </a:r>
            <a:endParaRPr lang="en-SG" sz="1440" dirty="0"/>
          </a:p>
        </p:txBody>
      </p:sp>
    </p:spTree>
    <p:extLst>
      <p:ext uri="{BB962C8B-B14F-4D97-AF65-F5344CB8AC3E}">
        <p14:creationId xmlns:p14="http://schemas.microsoft.com/office/powerpoint/2010/main" val="28529779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Exam Curriculum</a:t>
            </a:r>
          </a:p>
        </p:txBody>
      </p:sp>
      <p:pic>
        <p:nvPicPr>
          <p:cNvPr id="8" name="Graphic 7" descr="Professor female with solid fill">
            <a:extLst>
              <a:ext uri="{FF2B5EF4-FFF2-40B4-BE49-F238E27FC236}">
                <a16:creationId xmlns:a16="http://schemas.microsoft.com/office/drawing/2014/main" id="{47334DCF-C0D3-4589-A742-887BC05A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59" y="2723320"/>
            <a:ext cx="1974573" cy="1974573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5A28E63-DAFF-426E-8A4A-1BB7F712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24" y="1957451"/>
            <a:ext cx="4314698" cy="4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Exam Curriculum</a:t>
            </a:r>
          </a:p>
        </p:txBody>
      </p: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528ED38C-CF97-492C-A74C-82DF2B69C4A2}"/>
              </a:ext>
            </a:extLst>
          </p:cNvPr>
          <p:cNvSpPr txBox="1"/>
          <p:nvPr/>
        </p:nvSpPr>
        <p:spPr>
          <a:xfrm>
            <a:off x="1679713" y="7201340"/>
            <a:ext cx="1219373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hlinkClick r:id="rId3"/>
              </a:rPr>
              <a:t>https://training.linuxfoundation.org/certification/certified-kubernetes-application-developer-ckad/</a:t>
            </a:r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6B878-773E-4803-BFC4-50747E8391D7}"/>
              </a:ext>
            </a:extLst>
          </p:cNvPr>
          <p:cNvSpPr txBox="1"/>
          <p:nvPr/>
        </p:nvSpPr>
        <p:spPr>
          <a:xfrm>
            <a:off x="7945223" y="5590461"/>
            <a:ext cx="5409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2 hours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time limit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cs typeface="Segoe UI" panose="020B0502040204020203" pitchFamily="34" charset="0"/>
              </a:rPr>
              <a:t>66%</a:t>
            </a:r>
            <a:r>
              <a:rPr lang="en-US" sz="2000" dirty="0">
                <a:cs typeface="Segoe UI" panose="020B0502040204020203" pitchFamily="34" charset="0"/>
              </a:rPr>
              <a:t> minimum passing score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cs typeface="Segoe UI" panose="020B0502040204020203" pitchFamily="34" charset="0"/>
              </a:rPr>
              <a:t>3 years</a:t>
            </a:r>
            <a:r>
              <a:rPr lang="en-US" sz="2000" dirty="0">
                <a:cs typeface="Segoe UI" panose="020B0502040204020203" pitchFamily="34" charset="0"/>
              </a:rPr>
              <a:t> validity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free retake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DC69B7-9C69-4527-96A7-003C93A9B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1" y="1169310"/>
            <a:ext cx="5576863" cy="603203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B51B7D-B0C5-4FD9-B5BA-530C66E2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01" y="674760"/>
            <a:ext cx="5278778" cy="46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Resources</a:t>
            </a:r>
          </a:p>
        </p:txBody>
      </p:sp>
      <p:pic>
        <p:nvPicPr>
          <p:cNvPr id="4" name="Graphic 3" descr="Blog with solid fill">
            <a:extLst>
              <a:ext uri="{FF2B5EF4-FFF2-40B4-BE49-F238E27FC236}">
                <a16:creationId xmlns:a16="http://schemas.microsoft.com/office/drawing/2014/main" id="{59EAFDD4-A725-4110-888E-338604DB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59" y="2874534"/>
            <a:ext cx="2024037" cy="202403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F36A68F-30A0-4EDE-9978-DEE0CD9F4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24" y="1957451"/>
            <a:ext cx="4314698" cy="4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7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D2CCB-1330-4403-AF31-7B759949E8BF}"/>
              </a:ext>
            </a:extLst>
          </p:cNvPr>
          <p:cNvSpPr txBox="1"/>
          <p:nvPr/>
        </p:nvSpPr>
        <p:spPr>
          <a:xfrm>
            <a:off x="2578100" y="1388872"/>
            <a:ext cx="5500110" cy="178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chemeClr val="accent3"/>
              </a:buClr>
            </a:pPr>
            <a:r>
              <a:rPr lang="en-US" sz="2400" b="1" dirty="0">
                <a:cs typeface="Segoe UI" panose="020B0502040204020203" pitchFamily="34" charset="0"/>
              </a:rPr>
              <a:t>Kubernetes docs</a:t>
            </a: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2"/>
              </a:rPr>
              <a:t>Kubernetes.io/docs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Kubernetes.io/docs/tasks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cs typeface="Segoe UI" panose="020B0502040204020203" pitchFamily="34" charset="0"/>
                <a:hlinkClick r:id="rId4"/>
              </a:rPr>
              <a:t>Kubectl</a:t>
            </a:r>
            <a:r>
              <a:rPr lang="en-US" sz="2000" dirty="0">
                <a:cs typeface="Segoe UI" panose="020B0502040204020203" pitchFamily="34" charset="0"/>
                <a:hlinkClick r:id="rId4"/>
              </a:rPr>
              <a:t> cheat sheet</a:t>
            </a:r>
            <a:endParaRPr lang="en-US" sz="2000" dirty="0"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C9D03-8813-49A1-9F82-F371DE16C4B1}"/>
              </a:ext>
            </a:extLst>
          </p:cNvPr>
          <p:cNvSpPr txBox="1"/>
          <p:nvPr/>
        </p:nvSpPr>
        <p:spPr>
          <a:xfrm>
            <a:off x="2595400" y="4405061"/>
            <a:ext cx="5204250" cy="335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>
                <a:cs typeface="Segoe UI" panose="020B0502040204020203" pitchFamily="34" charset="0"/>
              </a:rPr>
              <a:t>eLearning</a:t>
            </a:r>
            <a:endParaRPr lang="en-US" sz="2400" b="1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F934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Udemy – </a:t>
            </a:r>
            <a:r>
              <a:rPr lang="en-US" sz="2000" dirty="0">
                <a:cs typeface="Segoe UI" panose="020B0502040204020203" pitchFamily="34" charset="0"/>
                <a:hlinkClick r:id="rId5"/>
              </a:rPr>
              <a:t>CKAD with Practice Tests </a:t>
            </a:r>
            <a:r>
              <a:rPr lang="en-US" sz="2000" dirty="0">
                <a:cs typeface="Segoe UI" panose="020B0502040204020203" pitchFamily="34" charset="0"/>
              </a:rPr>
              <a:t>by </a:t>
            </a:r>
            <a:r>
              <a:rPr lang="en-US" sz="2000" b="1" dirty="0">
                <a:cs typeface="Segoe UI" panose="020B0502040204020203" pitchFamily="34" charset="0"/>
              </a:rPr>
              <a:t>Mumshad Mannambeth</a:t>
            </a:r>
            <a:r>
              <a:rPr lang="en-US" sz="2000" dirty="0">
                <a:cs typeface="Segoe UI" panose="020B0502040204020203" pitchFamily="34" charset="0"/>
              </a:rPr>
              <a:t> (</a:t>
            </a:r>
            <a:r>
              <a:rPr lang="en-US" sz="2000" b="1" dirty="0">
                <a:cs typeface="Segoe UI" panose="020B0502040204020203" pitchFamily="34" charset="0"/>
              </a:rPr>
              <a:t>beginner to intermediate</a:t>
            </a:r>
            <a:r>
              <a:rPr lang="en-US" sz="2000" dirty="0">
                <a:cs typeface="Segoe UI" panose="020B0502040204020203" pitchFamily="34" charset="0"/>
              </a:rPr>
              <a:t>)</a:t>
            </a:r>
          </a:p>
          <a:p>
            <a:pPr marL="342900" indent="-342900" defTabSz="1219170">
              <a:lnSpc>
                <a:spcPct val="150000"/>
              </a:lnSpc>
              <a:buClr>
                <a:srgbClr val="FF934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Linux Foundation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6"/>
              </a:rPr>
              <a:t>CKAD + Kubernetes fundamentals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bundle (experienced professionals)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B442534-F3AD-4038-86BA-7B16EA9D9C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" y="1388872"/>
            <a:ext cx="918772" cy="889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9EF8D7A-4495-486C-8C65-B0C7B8CF20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568" y="6565624"/>
            <a:ext cx="1038225" cy="34290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FCB07F-CD15-482B-8F85-31A88C9466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14" y="4839153"/>
            <a:ext cx="6132937" cy="299997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9F07600-6C0D-4A6A-A65F-555FF77372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43" y="1513043"/>
            <a:ext cx="8210360" cy="26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5A818-599B-4BF7-9A54-2D8400543530}"/>
              </a:ext>
            </a:extLst>
          </p:cNvPr>
          <p:cNvSpPr txBox="1"/>
          <p:nvPr/>
        </p:nvSpPr>
        <p:spPr>
          <a:xfrm>
            <a:off x="2535768" y="1442334"/>
            <a:ext cx="6522094" cy="289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Github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repos</a:t>
            </a:r>
            <a:endParaRPr lang="en-US" sz="2400" b="1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2"/>
              </a:rPr>
              <a:t>CKAD exercises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CKAD resources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cs typeface="Segoe UI" panose="020B0502040204020203" pitchFamily="34" charset="0"/>
                <a:hlinkClick r:id="rId4"/>
              </a:rPr>
              <a:t>Nilesh Gule </a:t>
            </a:r>
            <a:r>
              <a:rPr lang="en-US" sz="2000" dirty="0">
                <a:cs typeface="Segoe UI" panose="020B0502040204020203" pitchFamily="34" charset="0"/>
                <a:hlinkClick r:id="rId4"/>
              </a:rPr>
              <a:t>CKAD exam prep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Denny Zhang </a:t>
            </a: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kubectl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 cheatsheet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6"/>
              </a:rPr>
              <a:t>Ahmet Alp Balkan Kubernetes network policy recipes</a:t>
            </a:r>
            <a:endParaRPr lang="en-US" sz="2000" dirty="0"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5CB5706-54F4-40C8-A6DF-7CFABDB68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110" y="1466090"/>
            <a:ext cx="1038225" cy="103822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75330B2F-6240-4438-8A71-F760EF45CD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" y="5267185"/>
            <a:ext cx="1038225" cy="10382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27FF067-0B08-4191-88EB-65E2312F160A}"/>
              </a:ext>
            </a:extLst>
          </p:cNvPr>
          <p:cNvSpPr txBox="1"/>
          <p:nvPr/>
        </p:nvSpPr>
        <p:spPr>
          <a:xfrm>
            <a:off x="2535768" y="4823790"/>
            <a:ext cx="6522094" cy="243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Blogs</a:t>
            </a:r>
            <a:endParaRPr lang="en-US" sz="2400" b="1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0"/>
              </a:rPr>
              <a:t>Be fast with </a:t>
            </a: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0"/>
              </a:rPr>
              <a:t>kubectl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11"/>
              </a:rPr>
              <a:t>CKAD practical challenge series 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12"/>
              </a:rPr>
              <a:t>How to nail Kubernetes certification exams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3"/>
              </a:rPr>
              <a:t>Codefresh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3"/>
              </a:rPr>
              <a:t> Kubernetes cheat sheet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A5CDA33-61F7-48FC-AEE7-0C2FA73C6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63" y="1990043"/>
            <a:ext cx="3736561" cy="37365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69D3AD-1526-4D72-BE50-28FDAE104B50}"/>
              </a:ext>
            </a:extLst>
          </p:cNvPr>
          <p:cNvCxnSpPr>
            <a:cxnSpLocks/>
          </p:cNvCxnSpPr>
          <p:nvPr/>
        </p:nvCxnSpPr>
        <p:spPr>
          <a:xfrm>
            <a:off x="2613414" y="4672289"/>
            <a:ext cx="6666271" cy="0"/>
          </a:xfrm>
          <a:prstGeom prst="line">
            <a:avLst/>
          </a:prstGeom>
          <a:ln w="3175"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Tips</a:t>
            </a:r>
          </a:p>
        </p:txBody>
      </p:sp>
      <p:pic>
        <p:nvPicPr>
          <p:cNvPr id="5" name="Graphic 4" descr="Lightbulb and gear outline">
            <a:extLst>
              <a:ext uri="{FF2B5EF4-FFF2-40B4-BE49-F238E27FC236}">
                <a16:creationId xmlns:a16="http://schemas.microsoft.com/office/drawing/2014/main" id="{4CA5263D-C32E-426D-8BA2-657F16F5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887" y="2625988"/>
            <a:ext cx="2977624" cy="29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89B200-C7B0-4E3C-914B-DD9E757B3F49}"/>
              </a:ext>
            </a:extLst>
          </p:cNvPr>
          <p:cNvSpPr txBox="1">
            <a:spLocks/>
          </p:cNvSpPr>
          <p:nvPr/>
        </p:nvSpPr>
        <p:spPr>
          <a:xfrm>
            <a:off x="2542761" y="2397926"/>
            <a:ext cx="7869600" cy="492443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Watch out for discounts (black Friday / Cyber Monday etc.)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Imperative commands</a:t>
            </a:r>
          </a:p>
          <a:p>
            <a:pPr marL="617209" lvl="1" indent="-342900" defTabSz="121917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Be efficient with </a:t>
            </a:r>
            <a:r>
              <a:rPr lang="en-US" sz="1400" dirty="0" err="1">
                <a:solidFill>
                  <a:schemeClr val="tx1"/>
                </a:solidFill>
              </a:rPr>
              <a:t>kubectl</a:t>
            </a:r>
            <a:r>
              <a:rPr lang="en-US" sz="1400" dirty="0">
                <a:solidFill>
                  <a:schemeClr val="tx1"/>
                </a:solidFill>
              </a:rPr>
              <a:t> commands &amp; options</a:t>
            </a:r>
          </a:p>
          <a:p>
            <a:pPr marL="617209" lvl="1" indent="-342900" defTabSz="121917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Learn basic </a:t>
            </a:r>
            <a:r>
              <a:rPr lang="en-US" sz="1400" b="1" dirty="0">
                <a:solidFill>
                  <a:schemeClr val="tx1"/>
                </a:solidFill>
              </a:rPr>
              <a:t>vi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b="1" dirty="0">
                <a:solidFill>
                  <a:schemeClr val="tx1"/>
                </a:solidFill>
              </a:rPr>
              <a:t>nano</a:t>
            </a:r>
            <a:r>
              <a:rPr lang="en-US" sz="1400" dirty="0">
                <a:solidFill>
                  <a:schemeClr val="tx1"/>
                </a:solidFill>
              </a:rPr>
              <a:t> editor commands</a:t>
            </a:r>
            <a:endParaRPr lang="en-US" sz="1720" dirty="0">
              <a:solidFill>
                <a:schemeClr val="tx1"/>
              </a:solidFill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Practice, practice, practice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Bookmark specific links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Practice exam</a:t>
            </a:r>
            <a:endParaRPr lang="en-US" b="1" dirty="0">
              <a:solidFill>
                <a:srgbClr val="326DE6"/>
              </a:solidFill>
            </a:endParaRPr>
          </a:p>
          <a:p>
            <a:pPr marL="617209" lvl="1" indent="-342900" defTabSz="1219170"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2"/>
              </a:rPr>
              <a:t>Killer.sh CKAD simulator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36 hours access, 2 attempts</a:t>
            </a:r>
          </a:p>
          <a:p>
            <a:pPr marL="342900" indent="-342900" defTabSz="121917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909988-B1A7-4EA7-B75F-52E5A760F573}"/>
              </a:ext>
            </a:extLst>
          </p:cNvPr>
          <p:cNvSpPr txBox="1">
            <a:spLocks/>
          </p:cNvSpPr>
          <p:nvPr/>
        </p:nvSpPr>
        <p:spPr>
          <a:xfrm>
            <a:off x="3232722" y="1769222"/>
            <a:ext cx="5453063" cy="812530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u="sng" dirty="0">
                <a:solidFill>
                  <a:srgbClr val="7FBA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Before exam</a:t>
            </a:r>
          </a:p>
          <a:p>
            <a:endParaRPr lang="en-US" sz="2000" b="1" dirty="0">
              <a:solidFill>
                <a:srgbClr val="326DE6"/>
              </a:solidFill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A560F1A9-EF8C-4BE0-9133-127C80405BC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Tips</a:t>
            </a:r>
          </a:p>
        </p:txBody>
      </p:sp>
      <p:pic>
        <p:nvPicPr>
          <p:cNvPr id="20" name="Graphic 19" descr="Blockchain with solid fill">
            <a:extLst>
              <a:ext uri="{FF2B5EF4-FFF2-40B4-BE49-F238E27FC236}">
                <a16:creationId xmlns:a16="http://schemas.microsoft.com/office/drawing/2014/main" id="{2D0294D3-8324-42FF-812D-FAFDB3FB5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9155" y="1011198"/>
            <a:ext cx="758024" cy="75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75D6F8-8CB7-44E4-91A2-57F238F7469D}"/>
              </a:ext>
            </a:extLst>
          </p:cNvPr>
          <p:cNvSpPr txBox="1"/>
          <p:nvPr/>
        </p:nvSpPr>
        <p:spPr>
          <a:xfrm>
            <a:off x="7315199" y="3552607"/>
            <a:ext cx="708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hlinkClick r:id="rId5"/>
              </a:rPr>
              <a:t>https://www.cs.cmu.edu/~15131/f17/topics/vim/vim-cheatsheet.pdf</a:t>
            </a:r>
            <a:endParaRPr lang="en-SG" sz="18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20E586C-B57D-4217-BEB7-94E8E193E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08" y="4034440"/>
            <a:ext cx="4676749" cy="3405490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22C45D1D-E131-4205-AC1C-9E2A7802F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" y="2194870"/>
            <a:ext cx="2773876" cy="27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6">
            <a:extLst>
              <a:ext uri="{FF2B5EF4-FFF2-40B4-BE49-F238E27FC236}">
                <a16:creationId xmlns:a16="http://schemas.microsoft.com/office/drawing/2014/main" id="{A560F1A9-EF8C-4BE0-9133-127C80405BC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Tips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643490B-2AC8-4D29-B4EB-DC3A59B8327C}"/>
              </a:ext>
            </a:extLst>
          </p:cNvPr>
          <p:cNvSpPr txBox="1">
            <a:spLocks/>
          </p:cNvSpPr>
          <p:nvPr/>
        </p:nvSpPr>
        <p:spPr>
          <a:xfrm>
            <a:off x="2922557" y="1644612"/>
            <a:ext cx="10184130" cy="2773876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external monitor (recommended),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limit screen switching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External keyboard and mouse can also be used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Enable </a:t>
            </a:r>
            <a:r>
              <a:rPr lang="en-US" sz="2000" dirty="0" err="1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kubectl</a:t>
            </a: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 autocompletion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Create aliases (</a:t>
            </a:r>
            <a:r>
              <a:rPr lang="en-US" sz="2000" b="1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before starting test</a:t>
            </a: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)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Update </a:t>
            </a:r>
            <a:r>
              <a:rPr lang="en-US" sz="2000" dirty="0" err="1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vimrc</a:t>
            </a: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Time management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Use imperative commands (</a:t>
            </a:r>
            <a:r>
              <a:rPr lang="en-US" b="1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huge time saver</a:t>
            </a: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)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Use copy feature instead of typing 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Use notepad feature to note things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Flag questions for review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Don’t spend too much time on single question (</a:t>
            </a:r>
            <a:r>
              <a:rPr lang="en-US" b="1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avg 5-6 mins</a:t>
            </a: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)</a:t>
            </a:r>
          </a:p>
          <a:p>
            <a:pPr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  <a:p>
            <a:pPr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Verify solution after completion of task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13979E-AA76-4D17-BF22-625E0554B6AF}"/>
              </a:ext>
            </a:extLst>
          </p:cNvPr>
          <p:cNvSpPr txBox="1">
            <a:spLocks/>
          </p:cNvSpPr>
          <p:nvPr/>
        </p:nvSpPr>
        <p:spPr>
          <a:xfrm>
            <a:off x="5562486" y="987996"/>
            <a:ext cx="1828096" cy="81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GB" sz="2400" u="sng" dirty="0">
                <a:solidFill>
                  <a:srgbClr val="F2502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During exam</a:t>
            </a:r>
            <a:endParaRPr kumimoji="0" lang="en-GB" sz="2400" i="0" u="sng" strike="noStrike" kern="1200" cap="none" spc="0" normalizeH="0" baseline="0" noProof="0" dirty="0">
              <a:ln>
                <a:noFill/>
              </a:ln>
              <a:solidFill>
                <a:srgbClr val="F25022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2" name="Graphic 11" descr="Cloud Computing with solid fill">
            <a:extLst>
              <a:ext uri="{FF2B5EF4-FFF2-40B4-BE49-F238E27FC236}">
                <a16:creationId xmlns:a16="http://schemas.microsoft.com/office/drawing/2014/main" id="{BCD46F95-B27E-419C-BC6B-A906F453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7523" y="229974"/>
            <a:ext cx="758023" cy="758023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4E59AC8-CF73-4785-913A-64602010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" y="2194870"/>
            <a:ext cx="2773876" cy="27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f9ea4d1f-cef4-4148-b1b3-16bb27743a9d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8e29ddae-502e-47f8-b6ac-1930e43e0c4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382</Words>
  <Application>Microsoft Office PowerPoint</Application>
  <PresentationFormat>Custom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Segoe UI</vt:lpstr>
      <vt:lpstr>Roboto</vt:lpstr>
      <vt:lpstr>Helvetica Light</vt:lpstr>
      <vt:lpstr>Wingdings</vt:lpstr>
      <vt:lpstr>-apple-system</vt:lpstr>
      <vt:lpstr>Modern Love Grunge</vt:lpstr>
      <vt:lpstr>Segoe UI Semibold</vt:lpstr>
      <vt:lpstr>Calibri</vt:lpstr>
      <vt:lpstr>system-ui</vt:lpstr>
      <vt:lpstr>Segoe UI Semilight</vt:lpstr>
      <vt:lpstr>Document template - Corp grid</vt:lpstr>
      <vt:lpstr>1_Document template - Corp grid</vt:lpstr>
      <vt:lpstr>PowerPoint Presentation</vt:lpstr>
      <vt:lpstr>Exam Curriculum</vt:lpstr>
      <vt:lpstr>Exam Curriculum</vt:lpstr>
      <vt:lpstr>Resources</vt:lpstr>
      <vt:lpstr>References</vt:lpstr>
      <vt:lpstr>References</vt:lpstr>
      <vt:lpstr>Tips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17</cp:revision>
  <dcterms:created xsi:type="dcterms:W3CDTF">2020-10-17T05:30:34Z</dcterms:created>
  <dcterms:modified xsi:type="dcterms:W3CDTF">2022-01-06T13:11:30Z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